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299" r:id="rId3"/>
    <p:sldId id="300" r:id="rId4"/>
    <p:sldId id="302" r:id="rId5"/>
    <p:sldId id="303" r:id="rId6"/>
    <p:sldId id="304" r:id="rId7"/>
    <p:sldId id="305" r:id="rId8"/>
    <p:sldId id="301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7" r:id="rId20"/>
    <p:sldId id="320" r:id="rId21"/>
    <p:sldId id="319" r:id="rId22"/>
    <p:sldId id="31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FB7"/>
    <a:srgbClr val="EBABC9"/>
    <a:srgbClr val="97C2F2"/>
    <a:srgbClr val="FF8E7B"/>
    <a:srgbClr val="ACA8E7"/>
    <a:srgbClr val="96661F"/>
    <a:srgbClr val="DD9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4"/>
    <p:restoredTop sz="94631"/>
  </p:normalViewPr>
  <p:slideViewPr>
    <p:cSldViewPr snapToGrid="0" snapToObjects="1" showGuides="1">
      <p:cViewPr varScale="1">
        <p:scale>
          <a:sx n="80" d="100"/>
          <a:sy n="80" d="100"/>
        </p:scale>
        <p:origin x="-926" y="-67"/>
      </p:cViewPr>
      <p:guideLst>
        <p:guide orient="horz" pos="25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7357388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860B3BFE-2F1C-4E24-93EC-C96B839251F8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》III-28</a:t>
            </a:r>
          </a:p>
        </p:txBody>
      </p:sp>
    </p:spTree>
    <p:extLst>
      <p:ext uri="{BB962C8B-B14F-4D97-AF65-F5344CB8AC3E}">
        <p14:creationId xmlns:p14="http://schemas.microsoft.com/office/powerpoint/2010/main" val="30261298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6081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xmlns="" id="{F20D0D5D-45FC-4E7D-AABB-A010DD22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8667511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EB63DF0-14B1-4687-AA56-33ACE68F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1663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B273EB-AD95-4363-B438-1731E0C7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72" y="1877343"/>
            <a:ext cx="1080394" cy="1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449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B959A435-620D-3247-8A50-AE43479A451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4B5DA7F-0C68-4220-9A45-2A827B3B3017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》III-28</a:t>
            </a:r>
          </a:p>
        </p:txBody>
      </p:sp>
    </p:spTree>
    <p:extLst>
      <p:ext uri="{BB962C8B-B14F-4D97-AF65-F5344CB8AC3E}">
        <p14:creationId xmlns:p14="http://schemas.microsoft.com/office/powerpoint/2010/main" val="162917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979947" y="4086570"/>
            <a:ext cx="10369364" cy="172765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有機會成為第四大天王的變形</a:t>
            </a:r>
            <a:r>
              <a:rPr lang="zh-TW" altLang="en-US" sz="66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金剛</a:t>
            </a:r>
            <a:r>
              <a:rPr lang="en-US" altLang="zh-TW" sz="66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transformers</a:t>
            </a: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28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06DFE1-44EE-1540-AC99-9350B72F41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</a:t>
            </a:r>
            <a:r>
              <a:rPr kumimoji="1" lang="zh-TW" altLang="en-US" dirty="0"/>
              <a:t>神秘的</a:t>
            </a:r>
            <a:r>
              <a:rPr kumimoji="1" lang="en-US" altLang="zh-TW" dirty="0"/>
              <a:t>Q, K, 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5D2C86-C338-AF49-BAF3-D7C2BFDF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D29FF7D9-00C4-C842-91D7-3E06798EACE2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乘上矩陣就是做向量的線性組合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="" id="{BA172D74-126D-8C48-A562-105E97CF344B}"/>
                  </a:ext>
                </a:extLst>
              </p:cNvPr>
              <p:cNvSpPr txBox="1"/>
              <p:nvPr/>
            </p:nvSpPr>
            <p:spPr>
              <a:xfrm>
                <a:off x="2783870" y="2811205"/>
                <a:ext cx="6624257" cy="914095"/>
              </a:xfrm>
              <a:prstGeom prst="rect">
                <a:avLst/>
              </a:prstGeom>
              <a:noFill/>
              <a:ln>
                <a:solidFill>
                  <a:srgbClr val="0A6FB7"/>
                </a:solidFill>
                <a:prstDash val="solid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71437" tIns="71437" rIns="71437" bIns="71437" anchor="ctr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FF8E7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sym typeface="Microsoft Sans Serif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𝒑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𝑨</m:t>
                      </m:r>
                      <m:r>
                        <a:rPr lang="en-US" altLang="zh-TW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𝟏</m:t>
                          </m:r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, </m:t>
                          </m:r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𝟐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sym typeface="Microsoft Sans Serif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=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𝟏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 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Sans Serif"/>
                            </a:rPr>
                            <m:t>𝟏</m:t>
                          </m:r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Sans Serif"/>
                            </a:rPr>
                            <m:t>,</m:t>
                          </m:r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Sans Serif"/>
                            </a:rPr>
                            <m:t>𝟎</m:t>
                          </m:r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Sans Serif"/>
                        </a:rPr>
                        <m:t>+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Sans Serif"/>
                        </a:rPr>
                        <m:t>𝟐</m:t>
                      </m:r>
                      <m:r>
                        <a:rPr lang="en-US" altLang="zh-TW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Sans Serif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Sans Serif"/>
                            </a:rPr>
                            <m:t>𝟑</m:t>
                          </m:r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Sans Serif"/>
                            </a:rPr>
                            <m:t>,</m:t>
                          </m:r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icrosoft Sans Serif"/>
                            </a:rPr>
                            <m:t>𝟏</m:t>
                          </m:r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Sans Serif"/>
                        </a:rPr>
                        <m:t>=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[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𝟕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,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𝟐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]</m:t>
                      </m:r>
                    </m:oMath>
                  </m:oMathPara>
                </a14:m>
                <a:endParaRPr lang="en-US" altLang="zh-TW" sz="2000" b="1" dirty="0">
                  <a:solidFill>
                    <a:srgbClr val="0A6FB7"/>
                  </a:solidFill>
                  <a:sym typeface="Microsoft Sans Serif"/>
                </a:endParaRPr>
              </a:p>
            </p:txBody>
          </p:sp>
        </mc:Choice>
        <mc:Fallback xmlns=""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id="{BA172D74-126D-8C48-A562-105E97CF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870" y="2811205"/>
                <a:ext cx="6624257" cy="914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A6FB7"/>
                </a:solidFill>
                <a:prstDash val="solid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語音泡泡: 圓角矩形 21">
            <a:extLst>
              <a:ext uri="{FF2B5EF4-FFF2-40B4-BE49-F238E27FC236}">
                <a16:creationId xmlns:a16="http://schemas.microsoft.com/office/drawing/2014/main" xmlns="" id="{CAD660E2-7F3F-8B42-9D30-963BCAA11B67}"/>
              </a:ext>
            </a:extLst>
          </p:cNvPr>
          <p:cNvSpPr/>
          <p:nvPr/>
        </p:nvSpPr>
        <p:spPr>
          <a:xfrm>
            <a:off x="4775639" y="2498651"/>
            <a:ext cx="2640717" cy="379427"/>
          </a:xfrm>
          <a:prstGeom prst="wedgeRoundRectCallout">
            <a:avLst>
              <a:gd name="adj1" fmla="val -12564"/>
              <a:gd name="adj2" fmla="val -2545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剛剛的小例子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911A2CC2-6CD6-D541-987A-BE7452A2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111" y="3589747"/>
            <a:ext cx="7556500" cy="2640594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xmlns="" id="{EAD5999F-B391-934A-B92D-ED9161F347A4}"/>
              </a:ext>
            </a:extLst>
          </p:cNvPr>
          <p:cNvSpPr/>
          <p:nvPr/>
        </p:nvSpPr>
        <p:spPr>
          <a:xfrm>
            <a:off x="4140200" y="3237324"/>
            <a:ext cx="216000" cy="216000"/>
          </a:xfrm>
          <a:prstGeom prst="ellipse">
            <a:avLst/>
          </a:prstGeom>
          <a:solidFill>
            <a:srgbClr val="97C2F2">
              <a:alpha val="5004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xmlns="" id="{A21B2B8A-7635-0A46-A239-8EFEDB3F4D19}"/>
              </a:ext>
            </a:extLst>
          </p:cNvPr>
          <p:cNvSpPr/>
          <p:nvPr/>
        </p:nvSpPr>
        <p:spPr>
          <a:xfrm>
            <a:off x="4762939" y="3099585"/>
            <a:ext cx="616722" cy="216001"/>
          </a:xfrm>
          <a:prstGeom prst="roundRect">
            <a:avLst/>
          </a:prstGeom>
          <a:solidFill>
            <a:srgbClr val="EBABC9">
              <a:alpha val="49613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xmlns="" id="{5A0EB5A2-F4CB-4541-87B6-993062A81D85}"/>
              </a:ext>
            </a:extLst>
          </p:cNvPr>
          <p:cNvSpPr/>
          <p:nvPr/>
        </p:nvSpPr>
        <p:spPr>
          <a:xfrm>
            <a:off x="4394300" y="3237324"/>
            <a:ext cx="216000" cy="216000"/>
          </a:xfrm>
          <a:prstGeom prst="ellipse">
            <a:avLst/>
          </a:prstGeom>
          <a:solidFill>
            <a:srgbClr val="97C2F2">
              <a:alpha val="5004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xmlns="" id="{2387FC79-F696-4C44-BE4B-A9FB9E83F011}"/>
              </a:ext>
            </a:extLst>
          </p:cNvPr>
          <p:cNvSpPr/>
          <p:nvPr/>
        </p:nvSpPr>
        <p:spPr>
          <a:xfrm>
            <a:off x="7006622" y="3229848"/>
            <a:ext cx="216000" cy="216000"/>
          </a:xfrm>
          <a:prstGeom prst="ellipse">
            <a:avLst/>
          </a:prstGeom>
          <a:solidFill>
            <a:srgbClr val="97C2F2">
              <a:alpha val="5004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xmlns="" id="{2BD2ABD1-2D69-424D-A106-F3D2CFEEF040}"/>
              </a:ext>
            </a:extLst>
          </p:cNvPr>
          <p:cNvSpPr/>
          <p:nvPr/>
        </p:nvSpPr>
        <p:spPr>
          <a:xfrm>
            <a:off x="5754461" y="3237324"/>
            <a:ext cx="216000" cy="216000"/>
          </a:xfrm>
          <a:prstGeom prst="ellipse">
            <a:avLst/>
          </a:prstGeom>
          <a:solidFill>
            <a:srgbClr val="97C2F2">
              <a:alpha val="5004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xmlns="" id="{C83084C1-12CC-8649-BAE7-5D21C57BC14F}"/>
              </a:ext>
            </a:extLst>
          </p:cNvPr>
          <p:cNvSpPr/>
          <p:nvPr/>
        </p:nvSpPr>
        <p:spPr>
          <a:xfrm>
            <a:off x="4762939" y="3378167"/>
            <a:ext cx="616722" cy="216001"/>
          </a:xfrm>
          <a:prstGeom prst="roundRect">
            <a:avLst/>
          </a:prstGeom>
          <a:solidFill>
            <a:srgbClr val="EBABC9">
              <a:alpha val="49613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xmlns="" id="{5C5F94B0-CDB2-0D4B-8FA7-539B12B38B54}"/>
              </a:ext>
            </a:extLst>
          </p:cNvPr>
          <p:cNvSpPr/>
          <p:nvPr/>
        </p:nvSpPr>
        <p:spPr>
          <a:xfrm>
            <a:off x="6221541" y="3236664"/>
            <a:ext cx="470959" cy="216001"/>
          </a:xfrm>
          <a:prstGeom prst="roundRect">
            <a:avLst/>
          </a:prstGeom>
          <a:solidFill>
            <a:srgbClr val="EBABC9">
              <a:alpha val="49613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xmlns="" id="{1084453B-3928-0846-AAA2-EBF93CC6E15E}"/>
              </a:ext>
            </a:extLst>
          </p:cNvPr>
          <p:cNvSpPr/>
          <p:nvPr/>
        </p:nvSpPr>
        <p:spPr>
          <a:xfrm>
            <a:off x="7444376" y="3236665"/>
            <a:ext cx="470959" cy="216001"/>
          </a:xfrm>
          <a:prstGeom prst="roundRect">
            <a:avLst/>
          </a:prstGeom>
          <a:solidFill>
            <a:srgbClr val="EBABC9">
              <a:alpha val="49613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E643BA34-4CCB-B844-80E2-F5AEACFD4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915" y="3664246"/>
            <a:ext cx="3610882" cy="2537272"/>
          </a:xfrm>
          <a:prstGeom prst="rect">
            <a:avLst/>
          </a:prstGeom>
        </p:spPr>
      </p:pic>
      <p:sp>
        <p:nvSpPr>
          <p:cNvPr id="23" name="幻燈片編號">
            <a:extLst>
              <a:ext uri="{FF2B5EF4-FFF2-40B4-BE49-F238E27FC236}">
                <a16:creationId xmlns:a16="http://schemas.microsoft.com/office/drawing/2014/main" xmlns="" id="{E633AEA9-BE64-6247-9DA7-0D71E89C77B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98708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06DFE1-44EE-1540-AC99-9350B72F41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神秘的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Q, K, V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5D2C86-C338-AF49-BAF3-D7C2BFDF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7C2087BE-3899-544C-9E6F-A1A56E15F113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做個線性轉換就可以做出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Q, K, V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5711C5DE-E9A9-6E45-AD30-E0861840F574}"/>
                  </a:ext>
                </a:extLst>
              </p:cNvPr>
              <p:cNvSpPr txBox="1"/>
              <p:nvPr/>
            </p:nvSpPr>
            <p:spPr>
              <a:xfrm>
                <a:off x="736600" y="2360733"/>
                <a:ext cx="4470399" cy="14373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對輸入的向量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分別乘上不同的矩陣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sup>
                    </m:sSup>
                    <m:r>
                      <a:rPr lang="en-US" altLang="zh-TW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p>
                      <m:sSup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𝑲</m:t>
                        </m:r>
                      </m:sup>
                    </m:sSup>
                    <m:r>
                      <a:rPr lang="en-US" altLang="zh-TW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p>
                      <m:sSup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𝑽</m:t>
                        </m:r>
                      </m:sup>
                    </m:sSup>
                  </m:oMath>
                </a14:m>
                <a:r>
                  <a:rPr lang="en" altLang="zh-TW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就得到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  <m:r>
                      <a:rPr lang="en-US" altLang="zh-TW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𝒌</m:t>
                        </m:r>
                      </m:e>
                      <m:sub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  <m:r>
                      <a:rPr lang="en-US" altLang="zh-TW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𝒗</m:t>
                        </m:r>
                      </m:e>
                      <m:sub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TW" altLang="en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sup>
                    </m:sSup>
                    <m:r>
                      <a:rPr lang="en-US" altLang="zh-TW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p>
                      <m:sSup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𝑲</m:t>
                        </m:r>
                      </m:sup>
                    </m:sSup>
                    <m:r>
                      <a:rPr lang="en-US" altLang="zh-TW" sz="20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p>
                      <m:sSupPr>
                        <m:ctrlP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0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𝑽</m:t>
                        </m:r>
                      </m:sup>
                    </m:sSup>
                  </m:oMath>
                </a14:m>
                <a:r>
                  <a:rPr lang="zh-TW" altLang="en-US" sz="2000" b="1" kern="0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三個矩陣是神經網路自己學出來的！</a:t>
                </a:r>
                <a:endParaRPr lang="en" altLang="zh-TW" sz="2000" b="1" kern="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 xmlns="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711C5DE-E9A9-6E45-AD30-E0861840F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2360733"/>
                <a:ext cx="4470399" cy="1437380"/>
              </a:xfrm>
              <a:prstGeom prst="rect">
                <a:avLst/>
              </a:prstGeom>
              <a:blipFill rotWithShape="1">
                <a:blip r:embed="rId2"/>
                <a:stretch>
                  <a:fillRect l="-1364" r="-7640" b="-59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065456A-F3A5-A24F-A5D2-2C83269F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38" y="2885498"/>
            <a:ext cx="7732662" cy="3306349"/>
          </a:xfrm>
          <a:prstGeom prst="rect">
            <a:avLst/>
          </a:prstGeom>
        </p:spPr>
      </p:pic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5A49D5DC-24C7-C941-B9B5-80EC45D9494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268769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06DFE1-44EE-1540-AC99-9350B72F41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</a:t>
            </a:r>
            <a:r>
              <a:rPr kumimoji="1" lang="zh-TW" altLang="en-US" dirty="0"/>
              <a:t>神秘的</a:t>
            </a:r>
            <a:r>
              <a:rPr kumimoji="1" lang="en-US" altLang="zh-TW" dirty="0"/>
              <a:t>Q, K, 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5D2C86-C338-AF49-BAF3-D7C2BFDF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6FA30406-E11D-F541-9568-EFC6C7F2DD22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Q, K, V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05D40A3-55F6-C243-AB39-370C45C6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60" y="2399959"/>
            <a:ext cx="10008479" cy="3695908"/>
          </a:xfrm>
          <a:prstGeom prst="rect">
            <a:avLst/>
          </a:prstGeom>
        </p:spPr>
      </p:pic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713A4175-966F-0C45-BD58-01A95213BFD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950885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06DFE1-44EE-1540-AC99-9350B72F41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神秘的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Q, K, V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5D2C86-C338-AF49-BAF3-D7C2BFDF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="" id="{C0FB335F-F6AF-A046-8E11-06C33097D1BC}"/>
                  </a:ext>
                </a:extLst>
              </p:cNvPr>
              <p:cNvSpPr/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solidFill>
                <a:srgbClr val="FFC000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示範其中一個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  <a:cs typeface="Microsoft Sans Serif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Microsoft Sans Serif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-US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Microsoft Sans Serif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 </a:t>
                </a:r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做注意力運算</a:t>
                </a:r>
              </a:p>
            </p:txBody>
          </p:sp>
        </mc:Choice>
        <mc:Fallback xmlns="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0FB335F-F6AF-A046-8E11-06C33097D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tretch>
                  <a:fillRect t="-16883" b="-42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6425D8A8-9A85-A84A-8719-73F2234E4063}"/>
                  </a:ext>
                </a:extLst>
              </p:cNvPr>
              <p:cNvSpPr txBox="1"/>
              <p:nvPr/>
            </p:nvSpPr>
            <p:spPr>
              <a:xfrm>
                <a:off x="2072353" y="2722419"/>
                <a:ext cx="8047294" cy="889473"/>
              </a:xfrm>
              <a:prstGeom prst="rect">
                <a:avLst/>
              </a:prstGeom>
              <a:ln w="31750">
                <a:noFill/>
                <a:prstDash val="dash"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0A6FB7"/>
                  </a:buClr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每一個</a:t>
                </a:r>
                <a:r>
                  <a:rPr lang="en-US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和其他所有的 </a:t>
                </a:r>
                <a:r>
                  <a:rPr lang="en-US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𝒌</m:t>
                        </m:r>
                      </m:e>
                      <m:sub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4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𝒌</m:t>
                        </m:r>
                      </m:e>
                      <m:sub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…, </m:t>
                    </m:r>
                    <m:sSub>
                      <m:sSubPr>
                        <m:ctrlPr>
                          <a:rPr lang="en-US" altLang="zh-TW" sz="2400" b="1" i="1" kern="0" dirty="0" err="1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kern="0" dirty="0" err="1" smtClean="0">
                            <a:latin typeface="Cambria Math" panose="02040503050406030204" pitchFamily="18" charset="0"/>
                            <a:sym typeface="Microsoft Sans Serif"/>
                          </a:rPr>
                          <m:t>𝒌</m:t>
                        </m:r>
                      </m:e>
                      <m:sub>
                        <m:r>
                          <a:rPr lang="en-US" altLang="zh-TW" sz="2400" b="1" i="1" kern="0" dirty="0" err="1" smtClean="0">
                            <a:latin typeface="Cambria Math" panose="02040503050406030204" pitchFamily="18" charset="0"/>
                            <a:sym typeface="Microsoft Sans Serif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做注意力計算，就是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-US" altLang="zh-TW" sz="24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乘上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kern="0" smtClean="0"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4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𝑲</m:t>
                        </m:r>
                      </m:e>
                      <m:sup>
                        <m:r>
                          <a:rPr lang="en-US" altLang="zh-TW" sz="24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這個矩陣！</a:t>
                </a:r>
                <a:endParaRPr lang="en" altLang="zh-TW" sz="24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 xmlns="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25D8A8-9A85-A84A-8719-73F2234E4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353" y="2722419"/>
                <a:ext cx="8047294" cy="889473"/>
              </a:xfrm>
              <a:prstGeom prst="rect">
                <a:avLst/>
              </a:prstGeom>
              <a:blipFill rotWithShape="1">
                <a:blip r:embed="rId3"/>
                <a:stretch>
                  <a:fillRect l="-1439" t="-1370" r="-227" b="-13014"/>
                </a:stretch>
              </a:blipFill>
              <a:ln w="31750">
                <a:noFill/>
                <a:prstDash val="dash"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35D9D7FA-6EAF-094C-90E7-B18BB516DDCC}"/>
              </a:ext>
            </a:extLst>
          </p:cNvPr>
          <p:cNvGrpSpPr/>
          <p:nvPr/>
        </p:nvGrpSpPr>
        <p:grpSpPr>
          <a:xfrm>
            <a:off x="4205189" y="3726096"/>
            <a:ext cx="3781621" cy="648000"/>
            <a:chOff x="1486527" y="-1640144"/>
            <a:chExt cx="5074040" cy="648000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7BF55104-EAE3-BA4C-8FE6-D1B91B4BE921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12E3F0E7-5401-C64F-8446-81871EDFEB10}"/>
                    </a:ext>
                  </a:extLst>
                </p:cNvPr>
                <p:cNvSpPr txBox="1"/>
                <p:nvPr/>
              </p:nvSpPr>
              <p:spPr>
                <a:xfrm>
                  <a:off x="1783960" y="-1557652"/>
                  <a:ext cx="4488920" cy="4830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𝒒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p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𝑲</m:t>
                            </m:r>
                          </m:e>
                          <m:sup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𝑻</m:t>
                            </m:r>
                          </m:sup>
                        </m:sSup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=[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…,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𝑻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]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12E3F0E7-5401-C64F-8446-81871EDFE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557652"/>
                  <a:ext cx="4488920" cy="483017"/>
                </a:xfrm>
                <a:prstGeom prst="rect">
                  <a:avLst/>
                </a:prstGeom>
                <a:blipFill>
                  <a:blip r:embed="rId4"/>
                  <a:stretch>
                    <a:fillRect l="-3409" r="-4545" b="-230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7FF7797C-515D-3E4A-B327-BBA6382B616C}"/>
              </a:ext>
            </a:extLst>
          </p:cNvPr>
          <p:cNvSpPr txBox="1"/>
          <p:nvPr/>
        </p:nvSpPr>
        <p:spPr>
          <a:xfrm>
            <a:off x="2072353" y="4613603"/>
            <a:ext cx="8047294" cy="513601"/>
          </a:xfrm>
          <a:prstGeom prst="rect">
            <a:avLst/>
          </a:prstGeom>
          <a:ln w="31750">
            <a:noFill/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這些分數用 </a:t>
            </a:r>
            <a:r>
              <a:rPr lang="en" altLang="zh-TW" sz="2400" b="1" kern="0" dirty="0" err="1">
                <a:latin typeface="微軟正黑體" pitchFamily="34" charset="-120"/>
                <a:ea typeface="微軟正黑體" pitchFamily="34" charset="-120"/>
                <a:sym typeface="Microsoft Sans Serif"/>
              </a:rPr>
              <a:t>softmax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轉換，使其和為 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1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14C44F70-EC5C-2140-BEA0-5DA2AE27A302}"/>
              </a:ext>
            </a:extLst>
          </p:cNvPr>
          <p:cNvGrpSpPr/>
          <p:nvPr/>
        </p:nvGrpSpPr>
        <p:grpSpPr>
          <a:xfrm>
            <a:off x="1151086" y="5223551"/>
            <a:ext cx="9889824" cy="648000"/>
            <a:chOff x="-2611357" y="-1640144"/>
            <a:chExt cx="13269807" cy="648000"/>
          </a:xfrm>
        </p:grpSpPr>
        <p:sp>
          <p:nvSpPr>
            <p:cNvPr id="11" name="矩形: 圓角 3">
              <a:extLst>
                <a:ext uri="{FF2B5EF4-FFF2-40B4-BE49-F238E27FC236}">
                  <a16:creationId xmlns:a16="http://schemas.microsoft.com/office/drawing/2014/main" xmlns="" id="{8E20EE97-9295-524D-8093-29FC4C1B7F0B}"/>
                </a:ext>
              </a:extLst>
            </p:cNvPr>
            <p:cNvSpPr/>
            <p:nvPr/>
          </p:nvSpPr>
          <p:spPr>
            <a:xfrm>
              <a:off x="-2611357" y="-1640144"/>
              <a:ext cx="13269806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xmlns="" id="{AB7A35C1-CA27-4D4F-8457-39EF1F66F70C}"/>
                    </a:ext>
                  </a:extLst>
                </p:cNvPr>
                <p:cNvSpPr txBox="1"/>
                <p:nvPr/>
              </p:nvSpPr>
              <p:spPr>
                <a:xfrm>
                  <a:off x="-2611356" y="-1579324"/>
                  <a:ext cx="13269806" cy="5350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𝒔𝒐𝒇𝒕𝒎𝒂𝒙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𝒊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 </m:t>
                            </m:r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𝒔𝒐𝒇𝒕𝒎𝒂𝒙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=[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…,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𝑻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]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AB7A35C1-CA27-4D4F-8457-39EF1F66F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1356" y="-1579324"/>
                  <a:ext cx="13269806" cy="535018"/>
                </a:xfrm>
                <a:prstGeom prst="rect">
                  <a:avLst/>
                </a:prstGeom>
                <a:blipFill>
                  <a:blip r:embed="rId5"/>
                  <a:stretch>
                    <a:fillRect l="-513" r="-513" b="-2093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41F7EC6B-BA21-2A43-A508-09D3CC639E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007345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06DFE1-44EE-1540-AC99-9350B72F41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</a:t>
            </a:r>
            <a:r>
              <a:rPr kumimoji="1" lang="zh-TW" altLang="en-US" dirty="0"/>
              <a:t>神秘的</a:t>
            </a:r>
            <a:r>
              <a:rPr kumimoji="1" lang="en-US" altLang="zh-TW" dirty="0"/>
              <a:t>Q, K, 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5D2C86-C338-AF49-BAF3-D7C2BFDF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="" id="{67F5A543-3A68-064E-A60D-B4A6E9B1CDCF}"/>
                  </a:ext>
                </a:extLst>
              </p:cNvPr>
              <p:cNvSpPr/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solidFill>
                <a:srgbClr val="FFC000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示範其中一個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  <a:cs typeface="Microsoft Sans Serif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Microsoft Sans Serif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-US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Microsoft Sans Serif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 </a:t>
                </a:r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做注意力運算</a:t>
                </a:r>
              </a:p>
            </p:txBody>
          </p:sp>
        </mc:Choice>
        <mc:Fallback xmlns="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7F5A543-3A68-064E-A60D-B4A6E9B1C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tretch>
                  <a:fillRect t="-16883" b="-42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E8453C7-3B34-F24A-A585-DD060F7B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53" y="2297550"/>
            <a:ext cx="6984492" cy="3961963"/>
          </a:xfrm>
          <a:prstGeom prst="rect">
            <a:avLst/>
          </a:prstGeom>
        </p:spPr>
      </p:pic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EB469ABE-CF1B-B74E-A00B-BEC4888A5C6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3463338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4653C272-47F2-E249-852B-8CD31E512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神秘的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Q, K, V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998B17E-F2B9-E340-8DA6-426323EC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="" id="{40715806-36A2-8D44-A8C7-16CB04BF7576}"/>
                  </a:ext>
                </a:extLst>
              </p:cNvPr>
              <p:cNvSpPr/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solidFill>
                <a:srgbClr val="FFC000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示範其中一個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  <a:cs typeface="Microsoft Sans Serif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Microsoft Sans Serif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-US" altLang="zh-TW" sz="2800" b="1" i="1" kern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Microsoft Sans Serif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 </a:t>
                </a:r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做注意力運算</a:t>
                </a:r>
              </a:p>
            </p:txBody>
          </p:sp>
        </mc:Choice>
        <mc:Fallback xmlns="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0715806-36A2-8D44-A8C7-16CB04BF7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tretch>
                  <a:fillRect t="-16883" b="-42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4DE1972F-9F34-574E-AA73-AC7A6EEB6848}"/>
              </a:ext>
            </a:extLst>
          </p:cNvPr>
          <p:cNvSpPr txBox="1"/>
          <p:nvPr/>
        </p:nvSpPr>
        <p:spPr>
          <a:xfrm>
            <a:off x="2440405" y="2312761"/>
            <a:ext cx="7311187" cy="452046"/>
          </a:xfrm>
          <a:prstGeom prst="rect">
            <a:avLst/>
          </a:prstGeom>
          <a:ln w="31750">
            <a:solidFill>
              <a:srgbClr val="FF8E7B"/>
            </a:solidFill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記得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一個向量乘以一個矩陣，就是把這個矩陣的列做線性組合！</a:t>
            </a:r>
            <a:endParaRPr lang="en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0C73D642-2BFB-C14F-B0AD-C79D85C2004A}"/>
              </a:ext>
            </a:extLst>
          </p:cNvPr>
          <p:cNvGrpSpPr/>
          <p:nvPr/>
        </p:nvGrpSpPr>
        <p:grpSpPr>
          <a:xfrm>
            <a:off x="2187572" y="2933798"/>
            <a:ext cx="7816852" cy="1400127"/>
            <a:chOff x="1486527" y="-2016207"/>
            <a:chExt cx="5074040" cy="1400127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AADB01BF-8B0E-2F4A-AB55-67F43603FD9A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133451F4-E5D5-1040-8BC0-36B48C572980}"/>
                    </a:ext>
                  </a:extLst>
                </p:cNvPr>
                <p:cNvSpPr txBox="1"/>
                <p:nvPr/>
              </p:nvSpPr>
              <p:spPr>
                <a:xfrm>
                  <a:off x="1783960" y="-2016207"/>
                  <a:ext cx="4488920" cy="14001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𝑽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𝒗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𝒗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+…+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𝑻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𝒗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kumimoji="0" lang="en-US" altLang="zh-TW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133451F4-E5D5-1040-8BC0-36B48C5729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2016207"/>
                  <a:ext cx="4488920" cy="1400127"/>
                </a:xfrm>
                <a:prstGeom prst="rect">
                  <a:avLst/>
                </a:prstGeom>
                <a:blipFill>
                  <a:blip r:embed="rId3"/>
                  <a:stretch>
                    <a:fillRect r="-55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EF638DC7-501C-004B-98E8-50101861DD49}"/>
              </a:ext>
            </a:extLst>
          </p:cNvPr>
          <p:cNvSpPr txBox="1"/>
          <p:nvPr/>
        </p:nvSpPr>
        <p:spPr>
          <a:xfrm>
            <a:off x="3591023" y="2809498"/>
            <a:ext cx="4742326" cy="513601"/>
          </a:xfrm>
          <a:prstGeom prst="rect">
            <a:avLst/>
          </a:prstGeom>
          <a:ln w="31750">
            <a:noFill/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於是我們得到注意力計算就會變成</a:t>
            </a:r>
            <a:endParaRPr lang="en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EF39CD4-4ED7-E146-898E-20A264DA5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17" y="4001294"/>
            <a:ext cx="5708255" cy="2196594"/>
          </a:xfrm>
          <a:prstGeom prst="rect">
            <a:avLst/>
          </a:prstGeom>
        </p:spPr>
      </p:pic>
      <p:sp>
        <p:nvSpPr>
          <p:cNvPr id="15" name="幻燈片編號">
            <a:extLst>
              <a:ext uri="{FF2B5EF4-FFF2-40B4-BE49-F238E27FC236}">
                <a16:creationId xmlns:a16="http://schemas.microsoft.com/office/drawing/2014/main" xmlns="" id="{4B996A8D-4BA3-DA4E-97BD-212F5F64D35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788491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30931901-8B3B-144B-B7EC-91D9B3AB9C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神秘的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Q, K, V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76A3D4C-35E7-2848-9CA5-F18A7FDF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BACC4703-1151-C545-AEB3-2BB54A13F2C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一次算完所有的注意力計算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537BE9D7-64CB-6843-BFFF-029699F07AF7}"/>
              </a:ext>
            </a:extLst>
          </p:cNvPr>
          <p:cNvSpPr txBox="1"/>
          <p:nvPr/>
        </p:nvSpPr>
        <p:spPr>
          <a:xfrm>
            <a:off x="2072353" y="2697915"/>
            <a:ext cx="8047294" cy="513601"/>
          </a:xfrm>
          <a:prstGeom prst="rect">
            <a:avLst/>
          </a:prstGeom>
          <a:ln w="31750">
            <a:noFill/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某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qi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去做注意力模式的計算，可以簡化成一個漂亮的式子：</a:t>
            </a:r>
            <a:endParaRPr lang="en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B4441F33-CD13-EC4F-AD65-993E695AC9FF}"/>
              </a:ext>
            </a:extLst>
          </p:cNvPr>
          <p:cNvGrpSpPr/>
          <p:nvPr/>
        </p:nvGrpSpPr>
        <p:grpSpPr>
          <a:xfrm>
            <a:off x="1943097" y="3000473"/>
            <a:ext cx="8331199" cy="1472070"/>
            <a:chOff x="1486527" y="-2052178"/>
            <a:chExt cx="5074040" cy="1472070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C61C3F1D-F4D5-2444-967A-6E4C7707E3C0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8696B511-AC04-DB45-9472-6130F381DA15}"/>
                    </a:ext>
                  </a:extLst>
                </p:cNvPr>
                <p:cNvSpPr txBox="1"/>
                <p:nvPr/>
              </p:nvSpPr>
              <p:spPr>
                <a:xfrm>
                  <a:off x="1783960" y="-2052178"/>
                  <a:ext cx="4488920" cy="147207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defTabSz="2438338" hangingPunct="0">
                    <a:lnSpc>
                      <a:spcPct val="110000"/>
                    </a:lnSpc>
                    <a:spcBef>
                      <a:spcPts val="45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𝒔𝒐𝒇𝒕𝒎𝒂𝒙</m:t>
                        </m:r>
                        <m:d>
                          <m:dPr>
                            <m:ctrlPr>
                              <a:rPr lang="en-US" altLang="zh-TW" sz="2800" b="1" i="1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𝒊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Microsoft Sans Serif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TW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 </m:t>
                            </m:r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𝑽</m:t>
                        </m:r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𝑻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8696B511-AC04-DB45-9472-6130F381D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2052178"/>
                  <a:ext cx="4488920" cy="1472070"/>
                </a:xfrm>
                <a:prstGeom prst="rect">
                  <a:avLst/>
                </a:prstGeom>
                <a:blipFill>
                  <a:blip r:embed="rId2"/>
                  <a:stretch>
                    <a:fillRect l="-1893" r="-51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9C54A1D1-78EC-CD40-AD0A-290126D5A167}"/>
              </a:ext>
            </a:extLst>
          </p:cNvPr>
          <p:cNvSpPr txBox="1"/>
          <p:nvPr/>
        </p:nvSpPr>
        <p:spPr>
          <a:xfrm>
            <a:off x="2072353" y="4371410"/>
            <a:ext cx="8047294" cy="513601"/>
          </a:xfrm>
          <a:prstGeom prst="rect">
            <a:avLst/>
          </a:prstGeom>
          <a:ln w="31750">
            <a:noFill/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不難發現，我們其實可以一次算完所有的注意力計算：</a:t>
            </a:r>
            <a:endParaRPr lang="en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46DC76C6-65E4-7047-92B0-4DA6888C9885}"/>
              </a:ext>
            </a:extLst>
          </p:cNvPr>
          <p:cNvGrpSpPr/>
          <p:nvPr/>
        </p:nvGrpSpPr>
        <p:grpSpPr>
          <a:xfrm>
            <a:off x="4544291" y="5057368"/>
            <a:ext cx="3103415" cy="648000"/>
            <a:chOff x="-2611361" y="-1640144"/>
            <a:chExt cx="13269810" cy="648000"/>
          </a:xfrm>
        </p:grpSpPr>
        <p:sp>
          <p:nvSpPr>
            <p:cNvPr id="11" name="矩形: 圓角 3">
              <a:extLst>
                <a:ext uri="{FF2B5EF4-FFF2-40B4-BE49-F238E27FC236}">
                  <a16:creationId xmlns:a16="http://schemas.microsoft.com/office/drawing/2014/main" xmlns="" id="{C13AF6E8-E8BA-394C-83E8-0A2D5E3EAE89}"/>
                </a:ext>
              </a:extLst>
            </p:cNvPr>
            <p:cNvSpPr/>
            <p:nvPr/>
          </p:nvSpPr>
          <p:spPr>
            <a:xfrm>
              <a:off x="-2611357" y="-1640144"/>
              <a:ext cx="13269806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xmlns="" id="{F40B14CC-F250-E74C-AB96-C52F9E40C6F8}"/>
                    </a:ext>
                  </a:extLst>
                </p:cNvPr>
                <p:cNvSpPr txBox="1"/>
                <p:nvPr/>
              </p:nvSpPr>
              <p:spPr>
                <a:xfrm>
                  <a:off x="-2611361" y="-1579324"/>
                  <a:ext cx="13269802" cy="5350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defTabSz="2438338" hangingPunct="0">
                    <a:lnSpc>
                      <a:spcPct val="110000"/>
                    </a:lnSpc>
                    <a:spcBef>
                      <a:spcPts val="45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𝒔𝒐𝒇𝒕𝒎𝒂𝒙</m:t>
                        </m:r>
                        <m:d>
                          <m:dPr>
                            <m:ctrlPr>
                              <a:rPr lang="en-US" altLang="zh-TW" sz="2800" b="1" i="1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d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𝑸</m:t>
                            </m:r>
                            <m:sSup>
                              <m:sSupPr>
                                <m:ctrlP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Microsoft Sans Serif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en-US" altLang="zh-TW" sz="2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zh-TW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 </m:t>
                            </m:r>
                          </m:e>
                        </m:d>
                        <m:r>
                          <a:rPr lang="en-US" altLang="zh-TW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𝑽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F40B14CC-F250-E74C-AB96-C52F9E40C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1361" y="-1579324"/>
                  <a:ext cx="13269802" cy="535018"/>
                </a:xfrm>
                <a:prstGeom prst="rect">
                  <a:avLst/>
                </a:prstGeom>
                <a:blipFill>
                  <a:blip r:embed="rId3"/>
                  <a:stretch>
                    <a:fillRect l="-813" b="-2325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50303885-5127-264E-8BB6-8D59ACFE777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813484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F339DB4-3D3B-C446-8D56-E0B8EA6829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神秘的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Q, K, V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158DA95-A38E-234D-9813-77CB6691F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96114EB0-5ADF-4444-A0E5-E9803779E3E2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調整一下拯救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Google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愛用的內積</a:t>
            </a:r>
          </a:p>
        </p:txBody>
      </p:sp>
      <p:sp>
        <p:nvSpPr>
          <p:cNvPr id="7" name="我覺得這個問題, 應該可以用 AI 來做!">
            <a:extLst>
              <a:ext uri="{FF2B5EF4-FFF2-40B4-BE49-F238E27FC236}">
                <a16:creationId xmlns:a16="http://schemas.microsoft.com/office/drawing/2014/main" xmlns="" id="{230A8E86-C849-2F40-9057-36162303F81E}"/>
              </a:ext>
            </a:extLst>
          </p:cNvPr>
          <p:cNvSpPr txBox="1"/>
          <p:nvPr/>
        </p:nvSpPr>
        <p:spPr>
          <a:xfrm>
            <a:off x="3589475" y="2264444"/>
            <a:ext cx="5001148" cy="60593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lnSpc>
                <a:spcPct val="150000"/>
              </a:lnSpc>
              <a:buClr>
                <a:srgbClr val="FF8E7B"/>
              </a:buClr>
            </a:pPr>
            <a:r>
              <a:rPr lang="zh-TW" altLang="en-US" sz="20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問題：</a:t>
            </a:r>
            <a:r>
              <a:rPr lang="en" altLang="zh-TW" sz="2000" b="1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softmax</a:t>
            </a:r>
            <a:r>
              <a:rPr lang="en" altLang="zh-TW" sz="20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是個「贏者通吃」的轉換！</a:t>
            </a:r>
            <a:endParaRPr lang="en-US" altLang="zh-TW" sz="20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8" name="等腰三角形 20">
            <a:extLst>
              <a:ext uri="{FF2B5EF4-FFF2-40B4-BE49-F238E27FC236}">
                <a16:creationId xmlns:a16="http://schemas.microsoft.com/office/drawing/2014/main" xmlns="" id="{B29583CC-A4CE-4C49-AF6C-316BCE1234C6}"/>
              </a:ext>
            </a:extLst>
          </p:cNvPr>
          <p:cNvSpPr/>
          <p:nvPr/>
        </p:nvSpPr>
        <p:spPr>
          <a:xfrm>
            <a:off x="5882815" y="2829322"/>
            <a:ext cx="426370" cy="379427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語音泡泡: 圓角矩形 21">
                <a:extLst>
                  <a:ext uri="{FF2B5EF4-FFF2-40B4-BE49-F238E27FC236}">
                    <a16:creationId xmlns:a16="http://schemas.microsoft.com/office/drawing/2014/main" xmlns="" id="{FE6179C6-F0BC-4C46-BBEC-AA0B838255F9}"/>
                  </a:ext>
                </a:extLst>
              </p:cNvPr>
              <p:cNvSpPr/>
              <p:nvPr/>
            </p:nvSpPr>
            <p:spPr>
              <a:xfrm>
                <a:off x="3377677" y="3036641"/>
                <a:ext cx="5424744" cy="555251"/>
              </a:xfrm>
              <a:prstGeom prst="wedgeRoundRectCallout">
                <a:avLst>
                  <a:gd name="adj1" fmla="val -40939"/>
                  <a:gd name="adj2" fmla="val -3215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2200" b="1" dirty="0">
                    <a:solidFill>
                      <a:srgbClr val="0A6FB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除以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200" b="1" i="1" smtClean="0">
                            <a:solidFill>
                              <a:srgbClr val="0A6FB7"/>
                            </a:solidFill>
                            <a:latin typeface="Cambria Math"/>
                            <a:ea typeface="微軟正黑體" panose="020B0604030504040204" pitchFamily="34" charset="-120"/>
                            <a:sym typeface="Microsoft Sans Serif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2200" b="1" i="1" smtClean="0">
                                <a:solidFill>
                                  <a:srgbClr val="0A6FB7"/>
                                </a:solidFill>
                                <a:latin typeface="Cambria Math"/>
                                <a:ea typeface="微軟正黑體" panose="020B0604030504040204" pitchFamily="34" charset="-12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200" b="1" i="1" smtClean="0">
                                <a:solidFill>
                                  <a:srgbClr val="0A6FB7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TW" sz="2200" b="1" i="1" smtClean="0">
                                <a:solidFill>
                                  <a:srgbClr val="0A6FB7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sym typeface="Microsoft Sans Serif"/>
                              </a:rPr>
                              <m:t>𝒌</m:t>
                            </m:r>
                          </m:sub>
                        </m:sSub>
                      </m:e>
                    </m:rad>
                  </m:oMath>
                </a14:m>
                <a:r>
                  <a:rPr lang="zh-TW" altLang="en-US" sz="2200" b="1" dirty="0">
                    <a:solidFill>
                      <a:srgbClr val="0A6FB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dirty="0" smtClean="0">
                            <a:solidFill>
                              <a:srgbClr val="0A6FB7"/>
                            </a:solidFill>
                            <a:latin typeface="Cambria Math"/>
                            <a:ea typeface="微軟正黑體" panose="020B0604030504040204" pitchFamily="34" charset="-120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1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Microsoft Sans Serif"/>
                          </a:rPr>
                          <m:t>𝒅</m:t>
                        </m:r>
                      </m:e>
                      <m:sub>
                        <m:r>
                          <a:rPr lang="en-US" altLang="zh-TW" sz="2200" b="1" i="1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Microsoft Sans Serif"/>
                          </a:rPr>
                          <m:t>𝒌</m:t>
                        </m:r>
                      </m:sub>
                    </m:sSub>
                    <m:r>
                      <a:rPr lang="en-US" altLang="zh-TW" sz="2200" b="1" i="1" dirty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200" b="1" dirty="0">
                    <a:solidFill>
                      <a:srgbClr val="0A6FB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是一個 </a:t>
                </a:r>
                <a:r>
                  <a:rPr lang="en-US" altLang="zh-TW" sz="2200" b="1" dirty="0">
                    <a:solidFill>
                      <a:srgbClr val="0A6FB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dirty="0" smtClean="0">
                            <a:solidFill>
                              <a:srgbClr val="0A6FB7"/>
                            </a:solidFill>
                            <a:latin typeface="Cambria Math"/>
                            <a:ea typeface="微軟正黑體" panose="020B0604030504040204" pitchFamily="34" charset="-120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1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Microsoft Sans Serif"/>
                          </a:rPr>
                          <m:t>𝒌</m:t>
                        </m:r>
                      </m:e>
                      <m:sub>
                        <m:r>
                          <a:rPr lang="en-US" altLang="zh-TW" sz="2200" b="1" i="1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sym typeface="Microsoft Sans Serif"/>
                          </a:rPr>
                          <m:t>𝒑</m:t>
                        </m:r>
                      </m:sub>
                    </m:sSub>
                    <m:r>
                      <a:rPr lang="en-US" altLang="zh-TW" sz="2200" b="1" i="1" dirty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200" b="1" dirty="0">
                    <a:solidFill>
                      <a:srgbClr val="0A6FB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的維度</a:t>
                </a:r>
              </a:p>
            </p:txBody>
          </p:sp>
        </mc:Choice>
        <mc:Fallback xmlns="">
          <p:sp>
            <p:nvSpPr>
              <p:cNvPr id="9" name="語音泡泡: 圓角矩形 21">
                <a:extLst>
                  <a:ext uri="{FF2B5EF4-FFF2-40B4-BE49-F238E27FC236}">
                    <a16:creationId xmlns:a16="http://schemas.microsoft.com/office/drawing/2014/main" id="{FE6179C6-F0BC-4C46-BBEC-AA0B83825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677" y="3036641"/>
                <a:ext cx="5424744" cy="555251"/>
              </a:xfrm>
              <a:prstGeom prst="wedgeRoundRectCallout">
                <a:avLst>
                  <a:gd name="adj1" fmla="val -40939"/>
                  <a:gd name="adj2" fmla="val -32150"/>
                  <a:gd name="adj3" fmla="val 16667"/>
                </a:avLst>
              </a:prstGeom>
              <a:blipFill>
                <a:blip r:embed="rId2"/>
                <a:stretch>
                  <a:fillRect l="-699" b="-11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CAAA2374-7FEA-7440-87EF-29D461B00F1B}"/>
              </a:ext>
            </a:extLst>
          </p:cNvPr>
          <p:cNvSpPr txBox="1"/>
          <p:nvPr/>
        </p:nvSpPr>
        <p:spPr>
          <a:xfrm>
            <a:off x="2072353" y="3663678"/>
            <a:ext cx="8047294" cy="513601"/>
          </a:xfrm>
          <a:prstGeom prst="rect">
            <a:avLst/>
          </a:prstGeom>
          <a:ln w="31750">
            <a:noFill/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最終，我們注意力模式的計算就變成這樣一個漂亮的式子：</a:t>
            </a:r>
            <a:endParaRPr lang="en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310A36B9-69D8-264C-8C61-AFB64292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05" y="4243526"/>
            <a:ext cx="5607042" cy="190722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16F0BA7A-6808-2249-9FB6-4A87AD36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16" y="4235606"/>
            <a:ext cx="2894268" cy="2013143"/>
          </a:xfrm>
          <a:prstGeom prst="rect">
            <a:avLst/>
          </a:prstGeom>
        </p:spPr>
      </p:pic>
      <p:sp>
        <p:nvSpPr>
          <p:cNvPr id="19" name="幻燈片編號">
            <a:extLst>
              <a:ext uri="{FF2B5EF4-FFF2-40B4-BE49-F238E27FC236}">
                <a16:creationId xmlns:a16="http://schemas.microsoft.com/office/drawing/2014/main" xmlns="" id="{9305AB67-018B-A14D-AD23-A7C72504A23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56108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ED7D8B2-A576-AD44-B687-7D6F29E357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</a:t>
            </a:r>
            <a:r>
              <a:rPr kumimoji="1" lang="zh-TW" altLang="en-US" dirty="0"/>
              <a:t>神秘的</a:t>
            </a:r>
            <a:r>
              <a:rPr kumimoji="1" lang="en-US" altLang="zh-TW" dirty="0"/>
              <a:t>Q, K, 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04ED75-1F47-B342-B176-C53575CC1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1990725"/>
            <a:ext cx="10515600" cy="4351338"/>
          </a:xfr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41D8117-4CE2-5D43-AD9D-8A4FDDB74661}"/>
              </a:ext>
            </a:extLst>
          </p:cNvPr>
          <p:cNvSpPr/>
          <p:nvPr/>
        </p:nvSpPr>
        <p:spPr>
          <a:xfrm>
            <a:off x="3306505" y="1792519"/>
            <a:ext cx="5961320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多頭（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multi-head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的注意力模式</a:t>
            </a:r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xmlns="" id="{110CFF20-C1AC-C145-9D6A-9F30C401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2" y="2516479"/>
            <a:ext cx="1826231" cy="239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9FCDC011-E97B-7C44-8F50-2E34391D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75" y="2590367"/>
            <a:ext cx="4195045" cy="205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我覺得這個問題, 應該可以用 AI 來做!">
                <a:extLst>
                  <a:ext uri="{FF2B5EF4-FFF2-40B4-BE49-F238E27FC236}">
                    <a16:creationId xmlns:a16="http://schemas.microsoft.com/office/drawing/2014/main" xmlns="" id="{1F95B4FC-1AF9-D545-9FFD-B6BF90408671}"/>
                  </a:ext>
                </a:extLst>
              </p:cNvPr>
              <p:cNvSpPr txBox="1"/>
              <p:nvPr/>
            </p:nvSpPr>
            <p:spPr>
              <a:xfrm>
                <a:off x="4802356" y="2783102"/>
                <a:ext cx="4115316" cy="1260600"/>
              </a:xfrm>
              <a:prstGeom prst="rect">
                <a:avLst/>
              </a:prstGeom>
              <a:ln w="31750">
                <a:noFill/>
                <a:prstDash val="dash"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0A6FB7"/>
                  </a:buClr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其實很簡單：</a:t>
                </a:r>
                <a:endParaRPr lang="en-US" altLang="zh-TW" sz="24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buClr>
                    <a:srgbClr val="0A6FB7"/>
                  </a:buClr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我們選了一組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sup>
                    </m:sSup>
                    <m:r>
                      <a:rPr lang="en-US" altLang="zh-TW" sz="24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 </m:t>
                    </m:r>
                    <m:sSup>
                      <m:sSupPr>
                        <m:ctrlPr>
                          <a:rPr lang="en-US" altLang="zh-TW" sz="24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-US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𝑲</m:t>
                        </m:r>
                      </m:sup>
                    </m:sSup>
                    <m:r>
                      <a:rPr lang="en" altLang="zh-TW" sz="24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</m:t>
                    </m:r>
                    <m:r>
                      <a:rPr lang="en-US" altLang="zh-TW" sz="24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  <m:sSup>
                      <m:sSupPr>
                        <m:ctrlPr>
                          <a:rPr lang="en-US" altLang="zh-TW" sz="24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pPr>
                      <m:e>
                        <m:r>
                          <a:rPr lang="en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𝑾</m:t>
                        </m:r>
                      </m:e>
                      <m:sup>
                        <m:r>
                          <a:rPr lang="en" altLang="zh-TW" sz="24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𝑽</m:t>
                        </m:r>
                      </m:sup>
                    </m:sSup>
                    <m:r>
                      <a:rPr lang="zh-TW" altLang="en-US" sz="2400" b="1" i="1" kern="0" dirty="0">
                        <a:latin typeface="Cambria Math" panose="02040503050406030204" pitchFamily="18" charset="0"/>
                        <a:sym typeface="Microsoft Sans Serif"/>
                      </a:rPr>
                      <m:t>，</m:t>
                    </m:r>
                  </m:oMath>
                </a14:m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再生個另一組就好了啊！</a:t>
                </a:r>
                <a:endParaRPr lang="en" altLang="zh-TW" sz="24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 xmlns="">
          <p:sp>
            <p:nvSpPr>
              <p:cNvPr id="12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95B4FC-1AF9-D545-9FFD-B6BF9040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56" y="2783102"/>
                <a:ext cx="4115316" cy="1260600"/>
              </a:xfrm>
              <a:prstGeom prst="rect">
                <a:avLst/>
              </a:prstGeom>
              <a:blipFill rotWithShape="1">
                <a:blip r:embed="rId4"/>
                <a:stretch>
                  <a:fillRect l="-2815" t="-971" b="-9223"/>
                </a:stretch>
              </a:blipFill>
              <a:ln w="31750">
                <a:noFill/>
                <a:prstDash val="dash"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EB74EA66-E7AA-0948-9242-4F5EE22C48C3}"/>
              </a:ext>
            </a:extLst>
          </p:cNvPr>
          <p:cNvGrpSpPr/>
          <p:nvPr/>
        </p:nvGrpSpPr>
        <p:grpSpPr>
          <a:xfrm>
            <a:off x="1625883" y="4936887"/>
            <a:ext cx="8940231" cy="1152002"/>
            <a:chOff x="-2611361" y="-1574999"/>
            <a:chExt cx="13269810" cy="541671"/>
          </a:xfrm>
        </p:grpSpPr>
        <p:sp>
          <p:nvSpPr>
            <p:cNvPr id="17" name="矩形: 圓角 3">
              <a:extLst>
                <a:ext uri="{FF2B5EF4-FFF2-40B4-BE49-F238E27FC236}">
                  <a16:creationId xmlns:a16="http://schemas.microsoft.com/office/drawing/2014/main" xmlns="" id="{A1F3D58F-E6CE-B948-AD07-8F80B28A7BEA}"/>
                </a:ext>
              </a:extLst>
            </p:cNvPr>
            <p:cNvSpPr/>
            <p:nvPr/>
          </p:nvSpPr>
          <p:spPr>
            <a:xfrm>
              <a:off x="-2611357" y="-1574999"/>
              <a:ext cx="13269806" cy="541671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xmlns="" id="{DF0FA7E7-A0C4-8D4A-86F3-B059122D4217}"/>
                    </a:ext>
                  </a:extLst>
                </p:cNvPr>
                <p:cNvSpPr txBox="1"/>
                <p:nvPr/>
              </p:nvSpPr>
              <p:spPr>
                <a:xfrm>
                  <a:off x="-2611361" y="-1556521"/>
                  <a:ext cx="13269802" cy="48941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defTabSz="2438338" hangingPunct="0">
                    <a:lnSpc>
                      <a:spcPct val="110000"/>
                    </a:lnSpc>
                    <a:spcBef>
                      <a:spcPts val="45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𝑨𝒕𝒕𝒆𝒏𝒕𝒊𝒐</m:t>
                        </m:r>
                        <m:sSub>
                          <m:sSub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TW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=</m:t>
                        </m:r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𝑨𝒕𝒕𝒆𝒏𝒕𝒊𝒐𝒏</m:t>
                        </m:r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(</m:t>
                        </m:r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𝑿</m:t>
                        </m:r>
                        <m:sSubSup>
                          <m:sSubSup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Sup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𝑸</m:t>
                            </m:r>
                          </m:sup>
                        </m:sSubSup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𝑿</m:t>
                        </m:r>
                        <m:sSubSup>
                          <m:sSubSup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Sup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𝑲</m:t>
                            </m:r>
                          </m:sup>
                        </m:sSubSup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𝑿</m:t>
                        </m:r>
                        <m:sSubSup>
                          <m:sSubSupPr>
                            <m:ctrlP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sSubSupPr>
                          <m:e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Microsoft Sans Serif"/>
                              </a:rPr>
                              <m:t>𝑽</m:t>
                            </m:r>
                          </m:sup>
                        </m:sSubSup>
                        <m:r>
                          <a:rPr lang="en-US" altLang="zh-TW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DF0FA7E7-A0C4-8D4A-86F3-B059122D4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11361" y="-1556521"/>
                  <a:ext cx="13269802" cy="4894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幻燈片編號">
            <a:extLst>
              <a:ext uri="{FF2B5EF4-FFF2-40B4-BE49-F238E27FC236}">
                <a16:creationId xmlns:a16="http://schemas.microsoft.com/office/drawing/2014/main" xmlns="" id="{4F797C2A-BFDD-E744-ABBA-B9F4B6877AB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409545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EB48DC74-1816-AE49-9B0F-C6F1DD2C4F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28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50D401A4-9938-E64B-9EAF-344828BFD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各位還記得我們上次的旅程中自己寫了一個 </a:t>
                </a:r>
                <a:r>
                  <a:rPr lang="en" altLang="zh-TW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softmax</a:t>
                </a:r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函式，然後利用</a:t>
                </a:r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NumPy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算出了人生中第一個客製化的 </a:t>
                </a:r>
                <a14:m>
                  <m:oMath xmlns:m="http://schemas.openxmlformats.org/officeDocument/2006/math">
                    <m:r>
                      <a:rPr lang="en" altLang="zh-TW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𝒄</m:t>
                    </m:r>
                  </m:oMath>
                </a14:m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嗎？這次的旅程就讓我們再用一次上次的 </a:t>
                </a:r>
                <a:r>
                  <a:rPr lang="en" altLang="zh-TW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softmax</a:t>
                </a:r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函式和</a:t>
                </a:r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NumPy</a:t>
                </a:r>
                <a:r>
                  <a:rPr lang="zh-TW" altLang="en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實作一次 </a:t>
                </a:r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self-attention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的計算過程吧！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D401A4-9938-E64B-9EAF-344828BFD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r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FBBFDACC-EAF7-1C4B-BB3C-B2DB19BD3A6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A6FB264-2A9C-4BDE-93D1-A4D3A3B6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38" y="3968750"/>
            <a:ext cx="1503284" cy="223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805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33B74F9A-4A0D-584D-AB6D-6D115185D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以後我們只需要注意力模式？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EB17-D3FA-9342-9793-9FB4534D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9BEC07A-A1CD-7747-B297-A4B21DED37E0}"/>
              </a:ext>
            </a:extLst>
          </p:cNvPr>
          <p:cNvSpPr/>
          <p:nvPr/>
        </p:nvSpPr>
        <p:spPr>
          <a:xfrm>
            <a:off x="3306505" y="1792519"/>
            <a:ext cx="5578989" cy="1014181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將注意力概念發揚光大的模型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-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Transformers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BD43D281-FC7F-A140-893E-530A40641CE7}"/>
              </a:ext>
            </a:extLst>
          </p:cNvPr>
          <p:cNvSpPr txBox="1"/>
          <p:nvPr/>
        </p:nvSpPr>
        <p:spPr>
          <a:xfrm>
            <a:off x="743314" y="3139487"/>
            <a:ext cx="4222386" cy="193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這個模型是 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Google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團隊發表的論文</a:t>
            </a:r>
            <a:r>
              <a:rPr lang="en-US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《Attention is All You Need》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中所提出的模型架構。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解決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RNN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中遞迴計算的缺點。</a:t>
            </a:r>
            <a:endParaRPr lang="en" altLang="zh-TW" sz="2000" b="1"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0607466-C715-1D44-95D6-EF26DC6E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611" y="3250505"/>
            <a:ext cx="7061200" cy="2956254"/>
          </a:xfrm>
          <a:prstGeom prst="rect">
            <a:avLst/>
          </a:prstGeom>
        </p:spPr>
      </p:pic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2487B172-4D52-5842-86AA-133E2DE2C53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207799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B63EB22-5DB9-4A45-BBCC-3DE78AE9D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28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9D248C4-3991-410D-B8C2-6A7A2D4250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7620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假設我們現在有一個輸入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dirty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= [1, 0, 2]</a:t>
                </a:r>
                <a:r>
                  <a:rPr lang="zh-TW" altLang="en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及對應的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dirty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p>
                        <m:r>
                          <a:rPr lang="en-US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𝑸</m:t>
                        </m:r>
                      </m:sup>
                    </m:sSup>
                    <m:r>
                      <a:rPr lang="en-US" altLang="zh-TW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 </m:t>
                    </m:r>
                    <m:sSup>
                      <m:sSupPr>
                        <m:ctrlPr>
                          <a:rPr lang="en-US" altLang="zh-TW" b="1" i="1" dirty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p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𝑲</m:t>
                        </m:r>
                      </m:sup>
                    </m:sSup>
                    <m:r>
                      <a:rPr lang="en" altLang="zh-TW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p>
                      <m:sSupPr>
                        <m:ctrlPr>
                          <a:rPr lang="en-US" altLang="zh-TW" b="1" i="1" dirty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p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𝑽</m:t>
                        </m:r>
                      </m:sup>
                    </m:sSup>
                    <m:r>
                      <a:rPr lang="en" altLang="zh-TW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矩陣分別為：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𝑸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1" i="1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1" i="1">
                                <a:latin typeface="Cambria Math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 </m:t>
                    </m:r>
                    <m:sSup>
                      <m:sSupPr>
                        <m:ctrlPr>
                          <a:rPr lang="en-US" altLang="zh-TW" b="1" i="1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𝑲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1" i="1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1" i="1">
                                <a:latin typeface="Cambria Math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</m:t>
                    </m:r>
                    <m:sSup>
                      <m:sSupPr>
                        <m:ctrlPr>
                          <a:rPr lang="en-US" altLang="zh-TW" b="1" i="1" dirty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p>
                        <m:r>
                          <a:rPr lang="en" altLang="zh-TW" b="1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𝑽</m:t>
                        </m:r>
                      </m:sup>
                    </m:sSup>
                    <m:r>
                      <a:rPr lang="en-US" altLang="zh-TW" b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1" i="1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1" i="1">
                                <a:latin typeface="Cambria Math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04800" lvl="1" indent="0">
                  <a:lnSpc>
                    <a:spcPct val="100000"/>
                  </a:lnSpc>
                  <a:buNone/>
                </a:pP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請用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NumPy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分別建立輸入的向量及對應的矩陣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9D248C4-3991-410D-B8C2-6A7A2D425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989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EB48DC74-1816-AE49-9B0F-C6F1DD2C4F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28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50D401A4-9938-E64B-9EAF-344828BFD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計算出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𝑸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 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𝑲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 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𝑽</m:t>
                    </m:r>
                    <m:r>
                      <a:rPr lang="zh-TW" altLang="en-US" b="1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b="1" i="1" smtClean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b="1" i="1" smtClean="0">
                                <a:latin typeface="Cambria Math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𝒌</m:t>
                            </m:r>
                          </m:sub>
                        </m:sSub>
                      </m:e>
                    </m:rad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ctr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利用注意力模式的公式：</a:t>
                </a:r>
                <a:endParaRPr kumimoji="1" lang="en-US" altLang="zh-TW" dirty="0"/>
              </a:p>
              <a:p>
                <a:pPr marL="457200" indent="-457200">
                  <a:buFont typeface="+mj-lt"/>
                  <a:buAutoNum type="arabicPeriod" startAt="2"/>
                </a:pP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D401A4-9938-E64B-9EAF-344828BFD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2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13306E18-EC47-F54B-9D81-B7AC288796BE}"/>
              </a:ext>
            </a:extLst>
          </p:cNvPr>
          <p:cNvGrpSpPr/>
          <p:nvPr/>
        </p:nvGrpSpPr>
        <p:grpSpPr>
          <a:xfrm>
            <a:off x="2187574" y="2774648"/>
            <a:ext cx="7816852" cy="2388203"/>
            <a:chOff x="1486527" y="-1896110"/>
            <a:chExt cx="5074040" cy="1159933"/>
          </a:xfrm>
        </p:grpSpPr>
        <p:sp>
          <p:nvSpPr>
            <p:cNvPr id="5" name="矩形: 圓角 3">
              <a:extLst>
                <a:ext uri="{FF2B5EF4-FFF2-40B4-BE49-F238E27FC236}">
                  <a16:creationId xmlns:a16="http://schemas.microsoft.com/office/drawing/2014/main" xmlns="" id="{657A7D84-4D94-1D40-879B-C25EAECAE562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xmlns="" id="{951123A4-32A3-F142-A43B-82A464778CBB}"/>
                    </a:ext>
                  </a:extLst>
                </p:cNvPr>
                <p:cNvSpPr txBox="1"/>
                <p:nvPr/>
              </p:nvSpPr>
              <p:spPr>
                <a:xfrm>
                  <a:off x="1783960" y="-1896110"/>
                  <a:ext cx="4488920" cy="11599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𝑨𝒕𝒕𝒆𝒏𝒕𝒊𝒐𝒏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𝑸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𝑲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𝑽</m:t>
                            </m:r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𝒔𝒐𝒇𝒕𝒎𝒂𝒙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+mn-ea"/>
                                        <a:cs typeface="+mn-cs"/>
                                        <a:sym typeface="Microsoft Sans Serif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kumimoji="0" lang="en-US" altLang="zh-TW" sz="2800" b="1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Microsoft Sans Serif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TW" sz="2800" b="1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Microsoft Sans Serif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800" b="1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Microsoft Sans Serif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𝑽</m:t>
                        </m:r>
                      </m:oMath>
                    </m:oMathPara>
                  </a14:m>
                  <a:endParaRPr kumimoji="0" lang="en-US" altLang="zh-TW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51123A4-32A3-F142-A43B-82A464778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896110"/>
                  <a:ext cx="4488920" cy="11599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84CA7C47-707E-3F44-BD1C-138FC9FB2B8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90578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EB48DC74-1816-AE49-9B0F-C6F1DD2C4F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28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50D401A4-9938-E64B-9EAF-344828BFD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dirty="0" smtClean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b="1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𝒑</m:t>
                        </m:r>
                      </m:sub>
                    </m:sSub>
                    <m:r>
                      <a:rPr lang="zh-TW" altLang="en-US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self-attention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Hint :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np.transpose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()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 smtClean="0">
                            <a:latin typeface="Cambria Math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𝑲</m:t>
                        </m:r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D401A4-9938-E64B-9EAF-344828BFD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37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4983AE78-EAA9-7B43-B136-F64FD841B53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835988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A65F34D-EB92-C040-A9F0-0FF64AE8A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02 Self-attention </a:t>
            </a:r>
            <a:r>
              <a:rPr kumimoji="1" lang="zh-TW" altLang="en-US" dirty="0"/>
              <a:t>解決 </a:t>
            </a:r>
            <a:r>
              <a:rPr kumimoji="1" lang="en-US" altLang="zh-TW" dirty="0"/>
              <a:t>RNN </a:t>
            </a:r>
            <a:r>
              <a:rPr kumimoji="1" lang="zh-TW" altLang="en-US" dirty="0"/>
              <a:t>遞迴計算的問題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09089D8-10BC-7241-9112-7CC113EE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8EE4CF5A-1138-AE4C-A4B7-DB4E8F7A67D5}"/>
              </a:ext>
            </a:extLst>
          </p:cNvPr>
          <p:cNvSpPr/>
          <p:nvPr/>
        </p:nvSpPr>
        <p:spPr>
          <a:xfrm>
            <a:off x="2641600" y="1771650"/>
            <a:ext cx="6985000" cy="1015200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注意力模式有三大元件</a:t>
            </a:r>
            <a:endParaRPr lang="en-US" altLang="zh-TW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  <a:p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（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queries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）、</a:t>
            </a:r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K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（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keys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）、 </a:t>
            </a:r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V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（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values</a:t>
            </a:r>
            <a:r>
              <a:rPr lang="zh-TW" alt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6E3AA24-B65F-F843-82DD-1FE0E0EC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2854703"/>
            <a:ext cx="6388099" cy="3394072"/>
          </a:xfrm>
          <a:prstGeom prst="rect">
            <a:avLst/>
          </a:prstGeom>
        </p:spPr>
      </p:pic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0F53D94C-4B1B-CE4B-A0C1-806DA13A1D10}"/>
              </a:ext>
            </a:extLst>
          </p:cNvPr>
          <p:cNvSpPr txBox="1"/>
          <p:nvPr/>
        </p:nvSpPr>
        <p:spPr>
          <a:xfrm>
            <a:off x="7623420" y="3284047"/>
            <a:ext cx="3730380" cy="239571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在 </a:t>
            </a:r>
            <a:r>
              <a:rPr lang="en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RNN </a:t>
            </a: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裡不管要不要做注意力模式，都需要一個一個遞迴的生出隱藏狀態。</a:t>
            </a:r>
          </a:p>
          <a:p>
            <a:pPr marL="285750" indent="-28575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這樣的遞迴計算讓 </a:t>
            </a:r>
            <a:r>
              <a:rPr lang="en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RNN </a:t>
            </a: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變慢，是 </a:t>
            </a:r>
            <a:r>
              <a:rPr lang="en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RNN </a:t>
            </a: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最難克服的罩門。</a:t>
            </a:r>
            <a:endParaRPr lang="en-US" altLang="zh-TW" sz="20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語音泡泡: 圓角矩形 21">
            <a:extLst>
              <a:ext uri="{FF2B5EF4-FFF2-40B4-BE49-F238E27FC236}">
                <a16:creationId xmlns:a16="http://schemas.microsoft.com/office/drawing/2014/main" xmlns="" id="{E4B4F8B1-6F21-A14C-8C3D-50ABC388CA0B}"/>
              </a:ext>
            </a:extLst>
          </p:cNvPr>
          <p:cNvSpPr/>
          <p:nvPr/>
        </p:nvSpPr>
        <p:spPr>
          <a:xfrm>
            <a:off x="8166982" y="2970935"/>
            <a:ext cx="2640717" cy="381000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rgbClr val="FF8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RNN</a:t>
            </a:r>
            <a:r>
              <a:rPr lang="zh-TW" altLang="en-US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的缺點</a:t>
            </a: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18238543-21EC-7F43-A3C8-C9FA63B7060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10038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A65F34D-EB92-C040-A9F0-0FF64AE8A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02 Self-attention </a:t>
            </a:r>
            <a:r>
              <a:rPr kumimoji="1" lang="zh-TW" altLang="en-US" dirty="0"/>
              <a:t>解決 </a:t>
            </a:r>
            <a:r>
              <a:rPr kumimoji="1" lang="en-US" altLang="zh-TW" dirty="0"/>
              <a:t>RNN </a:t>
            </a:r>
            <a:r>
              <a:rPr kumimoji="1" lang="zh-TW" altLang="en-US" dirty="0"/>
              <a:t>遞迴計算的問題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09089D8-10BC-7241-9112-7CC113EE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5AC672DB-3128-9546-AF59-E7A28325209B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解決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RNN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缺點的想法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17AC414-D89E-184F-BB02-8F54176C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384710"/>
            <a:ext cx="7124700" cy="3834749"/>
          </a:xfrm>
          <a:prstGeom prst="rect">
            <a:avLst/>
          </a:prstGeom>
        </p:spPr>
      </p:pic>
      <p:sp>
        <p:nvSpPr>
          <p:cNvPr id="6" name="語音泡泡: 圓角矩形 21">
            <a:extLst>
              <a:ext uri="{FF2B5EF4-FFF2-40B4-BE49-F238E27FC236}">
                <a16:creationId xmlns:a16="http://schemas.microsoft.com/office/drawing/2014/main" xmlns="" id="{76F1DACB-DD48-FE43-A56F-C4358D88BCEE}"/>
              </a:ext>
            </a:extLst>
          </p:cNvPr>
          <p:cNvSpPr/>
          <p:nvPr/>
        </p:nvSpPr>
        <p:spPr>
          <a:xfrm>
            <a:off x="7891315" y="3644900"/>
            <a:ext cx="3487885" cy="733051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並且還是能做注意力模式！</a:t>
            </a:r>
          </a:p>
        </p:txBody>
      </p:sp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1F4C2C99-2B6B-8D4D-B6DB-FB2C745A5D4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34262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A65F34D-EB92-C040-A9F0-0FF64AE8A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02 Self-attention </a:t>
            </a:r>
            <a:r>
              <a:rPr kumimoji="1" lang="zh-TW" altLang="en-US" dirty="0"/>
              <a:t>解決 </a:t>
            </a:r>
            <a:r>
              <a:rPr kumimoji="1" lang="en-US" altLang="zh-TW" dirty="0"/>
              <a:t>RNN </a:t>
            </a:r>
            <a:r>
              <a:rPr kumimoji="1" lang="zh-TW" altLang="en-US" dirty="0"/>
              <a:t>遞迴計算的問題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09089D8-10BC-7241-9112-7CC113EE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40EE7BEA-0EAD-454B-BF7B-67758F3342BE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Self-attention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解決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RNN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缺點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我覺得這個問題, 應該可以用 AI 來做!">
                <a:extLst>
                  <a:ext uri="{FF2B5EF4-FFF2-40B4-BE49-F238E27FC236}">
                    <a16:creationId xmlns:a16="http://schemas.microsoft.com/office/drawing/2014/main" xmlns="" id="{B58EC180-8F88-0A44-B63F-82B83301F3FE}"/>
                  </a:ext>
                </a:extLst>
              </p:cNvPr>
              <p:cNvSpPr txBox="1"/>
              <p:nvPr/>
            </p:nvSpPr>
            <p:spPr>
              <a:xfrm>
                <a:off x="774699" y="2257297"/>
                <a:ext cx="4939124" cy="39069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rgbClr val="FF8E7B"/>
                  </a:buClr>
                  <a:buFont typeface="Wingdings" pitchFamily="2" charset="2"/>
                  <a:buAutoNum type="circleNumWdWhitePlain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每一個輸入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𝒙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都神奇的有代表自己的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𝒒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,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𝒌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,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𝒗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rgbClr val="FF8E7B"/>
                  </a:buClr>
                  <a:buFont typeface="Wingdings" pitchFamily="2" charset="2"/>
                  <a:buAutoNum type="circleNumWdWhitePlain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對於某一個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𝒙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來說，把它的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query </a:t>
                </a:r>
                <a14:m>
                  <m:oMath xmlns:m="http://schemas.openxmlformats.org/officeDocument/2006/math">
                    <m:r>
                      <a:rPr lang="en" altLang="zh-TW" sz="2000" b="1" i="1" kern="0" dirty="0" smtClean="0">
                        <a:solidFill>
                          <a:srgbClr val="FF8E7B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𝒒𝒊</m:t>
                    </m:r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拿出來，和所有的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0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𝐤</m:t>
                        </m:r>
                      </m:e>
                      <m:sub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去計算注意力強度，得到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𝒆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𝒆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𝟐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…, </m:t>
                    </m:r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𝒆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這些分數。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rgbClr val="FF8E7B"/>
                  </a:buClr>
                  <a:buFont typeface="Wingdings" pitchFamily="2" charset="2"/>
                  <a:buAutoNum type="circleNumWdWhitePlain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𝒆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𝒆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𝟐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…, </m:t>
                    </m:r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𝒆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做 </a:t>
                </a:r>
                <a:r>
                  <a:rPr lang="en" altLang="zh-TW" sz="2000" b="1" kern="0" dirty="0" err="1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softmax</a:t>
                </a:r>
                <a:endParaRPr lang="en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rgbClr val="FF8E7B"/>
                  </a:buClr>
                  <a:buFont typeface="Wingdings" pitchFamily="2" charset="2"/>
                  <a:buAutoNum type="circleNumWdWhitePlain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最後再把大家的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𝒗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𝒗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𝟐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…, </m:t>
                    </m:r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𝒗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線性組合起來。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 xmlns="">
          <p:sp>
            <p:nvSpPr>
              <p:cNvPr id="7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8EC180-8F88-0A44-B63F-82B83301F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9" y="2257297"/>
                <a:ext cx="4939124" cy="3906966"/>
              </a:xfrm>
              <a:prstGeom prst="rect">
                <a:avLst/>
              </a:prstGeom>
              <a:blipFill rotWithShape="1">
                <a:blip r:embed="rId2"/>
                <a:stretch>
                  <a:fillRect l="-1481" r="-864" b="-109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5B2E05D9-9EC4-C843-99CB-E692FAD98DE0}"/>
              </a:ext>
            </a:extLst>
          </p:cNvPr>
          <p:cNvSpPr txBox="1"/>
          <p:nvPr/>
        </p:nvSpPr>
        <p:spPr>
          <a:xfrm>
            <a:off x="6958878" y="2339811"/>
            <a:ext cx="349842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大家自己互相做注意力模式，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>
              <a:buClr>
                <a:srgbClr val="FF8E7B"/>
              </a:buClr>
            </a:pP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這種方法就叫 </a:t>
            </a:r>
            <a:r>
              <a:rPr lang="en-US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self-attention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0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2865803-1363-A948-8C67-80D6DF43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87" y="3175001"/>
            <a:ext cx="5291413" cy="3124413"/>
          </a:xfrm>
          <a:prstGeom prst="rect">
            <a:avLst/>
          </a:prstGeom>
        </p:spPr>
      </p:pic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355CA70E-0C23-AE4C-8032-93E691D55F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0656987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A65F34D-EB92-C040-A9F0-0FF64AE8A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Transformers </a:t>
            </a:r>
            <a:r>
              <a:rPr kumimoji="1" lang="zh-TW" altLang="en-US" dirty="0"/>
              <a:t>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09089D8-10BC-7241-9112-7CC113EE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BB9E107-7D28-8D4E-BBF7-3643E833D707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變形金剛的輸入、輸出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6B32D79-A110-2944-A972-D428911A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3328233"/>
            <a:ext cx="3695700" cy="2908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="" id="{149574CE-ED57-2446-A063-337435A436D8}"/>
                  </a:ext>
                </a:extLst>
              </p:cNvPr>
              <p:cNvSpPr txBox="1"/>
              <p:nvPr/>
            </p:nvSpPr>
            <p:spPr>
              <a:xfrm>
                <a:off x="859909" y="2578276"/>
                <a:ext cx="5121792" cy="2846035"/>
              </a:xfrm>
              <a:prstGeom prst="rect">
                <a:avLst/>
              </a:prstGeom>
              <a:noFill/>
              <a:ln>
                <a:prstDash val="dash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輸入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𝐱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是一堆向量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輸出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𝒛</m:t>
                        </m:r>
                      </m:e>
                      <m:sub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也是一堆向量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4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輸入和輸出向量的數目要一樣多</a:t>
                </a:r>
                <a:endParaRPr lang="en-US" altLang="zh-TW" sz="2400" b="1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每個向量的維度也都是固定的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4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原始論文中這固定的維度叫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dirty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𝒅</m:t>
                        </m:r>
                      </m:e>
                      <m:sub>
                        <m:r>
                          <a:rPr lang="en-US" altLang="zh-TW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𝒎𝒐𝒅𝒆𝒍</m:t>
                        </m:r>
                      </m:sub>
                    </m:sSub>
                  </m:oMath>
                </a14:m>
                <a:endParaRPr lang="en-US" altLang="zh-TW" sz="24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 xmlns=""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9574CE-ED57-2446-A063-337435A4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09" y="2578276"/>
                <a:ext cx="5121792" cy="2846035"/>
              </a:xfrm>
              <a:prstGeom prst="rect">
                <a:avLst/>
              </a:prstGeom>
              <a:blipFill rotWithShape="1">
                <a:blip r:embed="rId3"/>
                <a:stretch>
                  <a:fillRect l="-1422" b="-2123"/>
                </a:stretch>
              </a:blipFill>
              <a:ln>
                <a:prstDash val="dash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10E3DE1-83B7-D44B-BCB9-6778CA1B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45" y="2315021"/>
            <a:ext cx="2696846" cy="3121803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5285CFD5-2D92-3843-AFD3-F2082E85E44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954273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A65F34D-EB92-C040-A9F0-0FF64AE8A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03 Transformers </a:t>
            </a:r>
            <a:r>
              <a:rPr kumimoji="1" lang="zh-TW" altLang="en-US" dirty="0"/>
              <a:t>的架構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09089D8-10BC-7241-9112-7CC113EE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60DFF3B-9EDF-AD40-BBA5-85CB20C8FB83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變形金剛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編碼器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架構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CB0EC18-1AE7-A64F-947A-F19ABCDC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46" y="2294376"/>
            <a:ext cx="4062845" cy="32131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FDDB42C-631E-504C-A200-0E4E6365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60" y="3375026"/>
            <a:ext cx="4294780" cy="2852737"/>
          </a:xfrm>
          <a:prstGeom prst="rect">
            <a:avLst/>
          </a:prstGeom>
        </p:spPr>
      </p:pic>
      <p:sp>
        <p:nvSpPr>
          <p:cNvPr id="7" name="我覺得這個問題, 應該可以用 AI 來做!">
            <a:extLst>
              <a:ext uri="{FF2B5EF4-FFF2-40B4-BE49-F238E27FC236}">
                <a16:creationId xmlns:a16="http://schemas.microsoft.com/office/drawing/2014/main" xmlns="" id="{6B2A6E10-A91D-F048-A386-51E05D2DD1A1}"/>
              </a:ext>
            </a:extLst>
          </p:cNvPr>
          <p:cNvSpPr txBox="1"/>
          <p:nvPr/>
        </p:nvSpPr>
        <p:spPr>
          <a:xfrm>
            <a:off x="6650840" y="3689847"/>
            <a:ext cx="47029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變型金剛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編碼器一層，有兩個子層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：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  <a:p>
            <a:pPr marL="342900" indent="-342900">
              <a:lnSpc>
                <a:spcPct val="20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我們最熟悉的全連結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Dense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層</a:t>
            </a:r>
            <a:endParaRPr lang="en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和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self-attention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 </a:t>
            </a:r>
            <a:r>
              <a:rPr lang="en" altLang="zh-TW" sz="2000" b="1" kern="0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Multi-Head</a:t>
            </a:r>
            <a:r>
              <a:rPr lang="zh-TW" altLang="en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（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Self</a:t>
            </a:r>
            <a:r>
              <a:rPr lang="zh-TW" altLang="en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 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Attention 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層</a:t>
            </a:r>
            <a:endParaRPr lang="en-US" altLang="zh-TW" sz="20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32479CA9-8D36-B245-9F2A-924AB9353E51}"/>
              </a:ext>
            </a:extLst>
          </p:cNvPr>
          <p:cNvSpPr txBox="1"/>
          <p:nvPr/>
        </p:nvSpPr>
        <p:spPr>
          <a:xfrm>
            <a:off x="7018561" y="2461654"/>
            <a:ext cx="3327402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一個隱藏層在編碼器中有兩個隱藏層叫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子層</a:t>
            </a:r>
            <a:r>
              <a:rPr lang="en-US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(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sublayer)</a:t>
            </a:r>
          </a:p>
        </p:txBody>
      </p:sp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2D0F2DDD-9450-6C48-9556-7545731BCA8C}"/>
              </a:ext>
            </a:extLst>
          </p:cNvPr>
          <p:cNvSpPr txBox="1"/>
          <p:nvPr/>
        </p:nvSpPr>
        <p:spPr>
          <a:xfrm>
            <a:off x="9708940" y="5230589"/>
            <a:ext cx="2063960" cy="882933"/>
          </a:xfrm>
          <a:prstGeom prst="rect">
            <a:avLst/>
          </a:prstGeom>
          <a:noFill/>
          <a:ln>
            <a:solidFill>
              <a:srgbClr val="FF8E7B"/>
            </a:solidFill>
            <a:prstDash val="dash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多頭</a:t>
            </a:r>
            <a:r>
              <a:rPr lang="en-US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(</a:t>
            </a:r>
            <a:r>
              <a:rPr lang="en" altLang="zh-TW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multi-head) </a:t>
            </a:r>
            <a:r>
              <a:rPr lang="zh-TW" altLang="en-US" sz="1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是什麼意思，我們之後再說。</a:t>
            </a:r>
            <a:endParaRPr lang="en-US" altLang="zh-TW" sz="1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等腰三角形 20">
            <a:extLst>
              <a:ext uri="{FF2B5EF4-FFF2-40B4-BE49-F238E27FC236}">
                <a16:creationId xmlns:a16="http://schemas.microsoft.com/office/drawing/2014/main" xmlns="" id="{F57548D8-D79A-114B-B95F-EC7373EB39DF}"/>
              </a:ext>
            </a:extLst>
          </p:cNvPr>
          <p:cNvSpPr/>
          <p:nvPr/>
        </p:nvSpPr>
        <p:spPr>
          <a:xfrm>
            <a:off x="9683540" y="4985780"/>
            <a:ext cx="282618" cy="225235"/>
          </a:xfrm>
          <a:prstGeom prst="triangle">
            <a:avLst>
              <a:gd name="adj" fmla="val 51566"/>
            </a:avLst>
          </a:prstGeom>
          <a:solidFill>
            <a:srgbClr val="FF8E7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81D8DF4-4262-7E43-88F4-678ACE2210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684998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A65F34D-EB92-C040-A9F0-0FF64AE8A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03 Transformers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的架構</a:t>
            </a: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C8F5A9A5-638D-194A-8F67-91D6CC18C5ED}"/>
              </a:ext>
            </a:extLst>
          </p:cNvPr>
          <p:cNvSpPr/>
          <p:nvPr/>
        </p:nvSpPr>
        <p:spPr>
          <a:xfrm>
            <a:off x="3306505" y="158296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變形金剛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解碼器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架構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6A74DC2-8C06-EB40-9BD3-613264D9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511558"/>
            <a:ext cx="6087313" cy="3690805"/>
          </a:xfrm>
          <a:prstGeom prst="rect">
            <a:avLst/>
          </a:prstGeom>
        </p:spPr>
      </p:pic>
      <p:sp>
        <p:nvSpPr>
          <p:cNvPr id="7" name="我覺得這個問題, 應該可以用 AI 來做!">
            <a:extLst>
              <a:ext uri="{FF2B5EF4-FFF2-40B4-BE49-F238E27FC236}">
                <a16:creationId xmlns:a16="http://schemas.microsoft.com/office/drawing/2014/main" xmlns="" id="{B1D388F2-7C02-B040-8891-AF8F0F8E6947}"/>
              </a:ext>
            </a:extLst>
          </p:cNvPr>
          <p:cNvSpPr txBox="1"/>
          <p:nvPr/>
        </p:nvSpPr>
        <p:spPr>
          <a:xfrm>
            <a:off x="6827127" y="2287922"/>
            <a:ext cx="5269623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解碼器的一層包括了三個子層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，分別是： 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buClr>
                <a:srgbClr val="FF8E7B"/>
              </a:buClr>
              <a:buFont typeface="標準系統字體"/>
              <a:buChar char="►"/>
            </a:pP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Masked Multi-Head</a:t>
            </a:r>
            <a:r>
              <a:rPr lang="zh-TW" altLang="en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（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Self</a:t>
            </a:r>
            <a:r>
              <a:rPr lang="zh-TW" altLang="en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）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Attention</a:t>
            </a:r>
            <a:endParaRPr lang="en-US" altLang="zh-TW" sz="20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buClr>
                <a:srgbClr val="FF8E7B"/>
              </a:buClr>
              <a:buFont typeface="標準系統字體"/>
              <a:buChar char="►"/>
            </a:pP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Multi-Head Attention</a:t>
            </a:r>
          </a:p>
          <a:p>
            <a:pPr marL="342900" indent="-342900">
              <a:buClr>
                <a:srgbClr val="FF8E7B"/>
              </a:buClr>
              <a:buFont typeface="標準系統字體"/>
              <a:buChar char="►"/>
            </a:pP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Dense</a:t>
            </a:r>
            <a:endParaRPr lang="en" altLang="zh-TW" sz="20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BC854F98-4DBF-ED48-A9A0-D190036BA206}"/>
              </a:ext>
            </a:extLst>
          </p:cNvPr>
          <p:cNvSpPr txBox="1"/>
          <p:nvPr/>
        </p:nvSpPr>
        <p:spPr>
          <a:xfrm>
            <a:off x="6836613" y="3749770"/>
            <a:ext cx="4669587" cy="2606482"/>
          </a:xfrm>
          <a:prstGeom prst="rect">
            <a:avLst/>
          </a:prstGeom>
          <a:ln w="31750">
            <a:solidFill>
              <a:srgbClr val="FF8E7B"/>
            </a:solidFill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0A6FB7"/>
              </a:buClr>
              <a:buFont typeface="標準系統字體"/>
              <a:buChar char="►"/>
            </a:pPr>
            <a:r>
              <a:rPr lang="en" altLang="zh-TW" sz="2000" b="1" kern="0" dirty="0">
                <a:solidFill>
                  <a:srgbClr val="DD919A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Masked Multi-Head</a:t>
            </a:r>
            <a:r>
              <a:rPr lang="zh-TW" altLang="en" sz="2000" b="1" kern="0" dirty="0">
                <a:solidFill>
                  <a:srgbClr val="DD919A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（</a:t>
            </a:r>
            <a:r>
              <a:rPr lang="en" altLang="zh-TW" sz="2000" b="1" kern="0" dirty="0">
                <a:solidFill>
                  <a:srgbClr val="DD919A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Self</a:t>
            </a:r>
            <a:r>
              <a:rPr lang="zh-TW" altLang="en" sz="2000" b="1" kern="0" dirty="0">
                <a:solidFill>
                  <a:srgbClr val="DD919A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）</a:t>
            </a:r>
            <a:r>
              <a:rPr lang="en" altLang="zh-TW" sz="2000" b="1" kern="0" dirty="0">
                <a:solidFill>
                  <a:srgbClr val="DD919A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Attention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其實就是標準的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self-attention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，只是把後面還沒有生出來的字蓋起來。</a:t>
            </a:r>
          </a:p>
          <a:p>
            <a:pPr marL="342900" indent="-342900">
              <a:buClr>
                <a:srgbClr val="0A6FB7"/>
              </a:buClr>
              <a:buFont typeface="標準系統字體"/>
              <a:buChar char="►"/>
            </a:pPr>
            <a:r>
              <a:rPr lang="en" altLang="zh-TW" sz="2000" b="1" kern="0" dirty="0">
                <a:solidFill>
                  <a:srgbClr val="96661F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Multi-Head Attention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和編碼器的不一樣，這裡的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query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是解碼器這邊做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self-attention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出來的沒錯，但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keys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和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values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是由編碼器那邊來的！</a:t>
            </a:r>
            <a:endParaRPr lang="en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33F22B7A-EE96-E941-BB42-D818E3DEB23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18991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06DFE1-44EE-1540-AC99-9350B72F41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神秘的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Q, K, V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5D2C86-C338-AF49-BAF3-D7C2BFDF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114B208E-FE44-874C-8C1F-79EE35923E56}"/>
              </a:ext>
            </a:extLst>
          </p:cNvPr>
          <p:cNvSpPr/>
          <p:nvPr/>
        </p:nvSpPr>
        <p:spPr>
          <a:xfrm>
            <a:off x="3306505" y="1792518"/>
            <a:ext cx="5578989" cy="1015200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Queries, Keys, Values</a:t>
            </a:r>
          </a:p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到底是怎麼來的呢？</a:t>
            </a: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8046DB3C-DA2C-1246-870A-6023879C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7456" y="3627192"/>
            <a:ext cx="2067668" cy="257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275839DB-EE27-FD40-8DC6-A1D3E503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08775" y="4432155"/>
            <a:ext cx="3774321" cy="1702608"/>
          </a:xfrm>
          <a:prstGeom prst="rect">
            <a:avLst/>
          </a:prstGeom>
        </p:spPr>
      </p:pic>
      <p:sp>
        <p:nvSpPr>
          <p:cNvPr id="11" name="我覺得這個問題, 應該可以用 AI 來做!">
            <a:extLst>
              <a:ext uri="{FF2B5EF4-FFF2-40B4-BE49-F238E27FC236}">
                <a16:creationId xmlns:a16="http://schemas.microsoft.com/office/drawing/2014/main" xmlns="" id="{F5BF4D14-2C75-C048-B219-E5B6A0FBC0A8}"/>
              </a:ext>
            </a:extLst>
          </p:cNvPr>
          <p:cNvSpPr txBox="1"/>
          <p:nvPr/>
        </p:nvSpPr>
        <p:spPr>
          <a:xfrm flipH="1">
            <a:off x="2962275" y="4598216"/>
            <a:ext cx="3257549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答案很簡單：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就是每個輸入自己生生自己的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Q, K, V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向量就好了！只要做一個線性轉換就好。</a:t>
            </a:r>
            <a:endParaRPr lang="en" altLang="zh-TW" sz="20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我覺得這個問題, 應該可以用 AI 來做!">
                <a:extLst>
                  <a:ext uri="{FF2B5EF4-FFF2-40B4-BE49-F238E27FC236}">
                    <a16:creationId xmlns:a16="http://schemas.microsoft.com/office/drawing/2014/main" xmlns="" id="{12A372A5-E433-7F4D-B3C5-7B3D7A7B734C}"/>
                  </a:ext>
                </a:extLst>
              </p:cNvPr>
              <p:cNvSpPr txBox="1"/>
              <p:nvPr/>
            </p:nvSpPr>
            <p:spPr>
              <a:xfrm>
                <a:off x="6694912" y="3096579"/>
                <a:ext cx="4683434" cy="2186880"/>
              </a:xfrm>
              <a:prstGeom prst="rect">
                <a:avLst/>
              </a:prstGeom>
              <a:noFill/>
              <a:ln>
                <a:solidFill>
                  <a:srgbClr val="0A6FB7"/>
                </a:solidFill>
                <a:prstDash val="solid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71437" tIns="71437" rIns="71437" bIns="71437" anchor="ctr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FF8E7B"/>
                  </a:buClr>
                </a:pPr>
                <a:r>
                  <a:rPr lang="zh-TW" altLang="en-US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假設向量</a:t>
                </a:r>
                <a:r>
                  <a:rPr lang="en-US" altLang="zh-TW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dPr>
                      <m:e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,</m:t>
                        </m:r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𝟐</m:t>
                        </m:r>
                      </m:e>
                    </m:d>
                    <m:r>
                      <a:rPr lang="en-US" altLang="zh-TW" sz="2000" b="1" i="1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</m:oMath>
                </a14:m>
                <a:r>
                  <a:rPr lang="zh-TW" altLang="en-US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和矩陣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𝑨</m:t>
                    </m:r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>
                                <a:solidFill>
                                  <a:schemeClr val="tx1"/>
                                </a:solidFill>
                                <a:latin typeface="Cambria Math"/>
                                <a:sym typeface="Microsoft Sans Serif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Microsoft Sans Serif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Microsoft Sans Serif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Microsoft Sans Serif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TW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Microsoft Sans Serif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b="1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lnSpc>
                    <a:spcPct val="150000"/>
                  </a:lnSpc>
                  <a:buClr>
                    <a:srgbClr val="FF8E7B"/>
                  </a:buClr>
                </a:pPr>
                <a:r>
                  <a:rPr lang="zh-TW" altLang="en-US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用</a:t>
                </a:r>
                <a:r>
                  <a:rPr lang="en-US" altLang="zh-TW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TW" altLang="en-US" sz="20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向量乘上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𝑨</m:t>
                    </m:r>
                  </m:oMath>
                </a14:m>
                <a:r>
                  <a:rPr lang="en-US" altLang="zh-TW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矩陣會得到新的向量</a:t>
                </a:r>
                <a:endParaRPr lang="en-US" altLang="zh-TW" sz="2000" b="1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lnSpc>
                    <a:spcPct val="150000"/>
                  </a:lnSpc>
                  <a:buClr>
                    <a:srgbClr val="FF8E7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sym typeface="Microsoft Sans Serif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𝒑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𝑨</m:t>
                      </m:r>
                      <m:r>
                        <a:rPr lang="en-US" altLang="zh-TW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𝟏</m:t>
                          </m:r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,</m:t>
                          </m:r>
                          <m:r>
                            <a:rPr lang="en-US" altLang="zh-TW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Microsoft Sans Serif"/>
                            </a:rPr>
                            <m:t>𝟐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 smtClean="0">
                              <a:solidFill>
                                <a:schemeClr val="tx1"/>
                              </a:solidFill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sym typeface="Microsoft Sans Serif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=[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𝟕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,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𝟐</m:t>
                      </m:r>
                      <m:r>
                        <a:rPr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Microsoft Sans Serif"/>
                        </a:rPr>
                        <m:t>]</m:t>
                      </m:r>
                    </m:oMath>
                  </m:oMathPara>
                </a14:m>
                <a:endParaRPr lang="en-US" altLang="zh-TW" sz="20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 xmlns="">
          <p:sp>
            <p:nvSpPr>
              <p:cNvPr id="12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A372A5-E433-7F4D-B3C5-7B3D7A7B7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912" y="3096579"/>
                <a:ext cx="4683434" cy="2186880"/>
              </a:xfrm>
              <a:prstGeom prst="rect">
                <a:avLst/>
              </a:prstGeom>
              <a:blipFill rotWithShape="1">
                <a:blip r:embed="rId4"/>
                <a:stretch>
                  <a:fillRect l="-1552"/>
                </a:stretch>
              </a:blipFill>
              <a:ln>
                <a:solidFill>
                  <a:srgbClr val="0A6FB7"/>
                </a:solidFill>
                <a:prstDash val="solid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語音泡泡: 圓角矩形 21">
            <a:extLst>
              <a:ext uri="{FF2B5EF4-FFF2-40B4-BE49-F238E27FC236}">
                <a16:creationId xmlns:a16="http://schemas.microsoft.com/office/drawing/2014/main" xmlns="" id="{66C8719F-E7C0-5943-ADC7-AD5ED457DDDB}"/>
              </a:ext>
            </a:extLst>
          </p:cNvPr>
          <p:cNvSpPr/>
          <p:nvPr/>
        </p:nvSpPr>
        <p:spPr>
          <a:xfrm>
            <a:off x="7836464" y="2786778"/>
            <a:ext cx="2640717" cy="379427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舉個簡單小例子</a:t>
            </a:r>
          </a:p>
        </p:txBody>
      </p:sp>
      <p:sp>
        <p:nvSpPr>
          <p:cNvPr id="15" name="等腰三角形 20">
            <a:extLst>
              <a:ext uri="{FF2B5EF4-FFF2-40B4-BE49-F238E27FC236}">
                <a16:creationId xmlns:a16="http://schemas.microsoft.com/office/drawing/2014/main" xmlns="" id="{8D26D6D9-0814-5D4B-B90E-401C11D5EC07}"/>
              </a:ext>
            </a:extLst>
          </p:cNvPr>
          <p:cNvSpPr/>
          <p:nvPr/>
        </p:nvSpPr>
        <p:spPr>
          <a:xfrm>
            <a:off x="7477065" y="5141490"/>
            <a:ext cx="426370" cy="379427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語音泡泡: 圓角矩形 21">
            <a:extLst>
              <a:ext uri="{FF2B5EF4-FFF2-40B4-BE49-F238E27FC236}">
                <a16:creationId xmlns:a16="http://schemas.microsoft.com/office/drawing/2014/main" xmlns="" id="{42E9829E-6415-844C-B225-88845D3CACD8}"/>
              </a:ext>
            </a:extLst>
          </p:cNvPr>
          <p:cNvSpPr/>
          <p:nvPr/>
        </p:nvSpPr>
        <p:spPr>
          <a:xfrm>
            <a:off x="6694912" y="5418042"/>
            <a:ext cx="4608974" cy="555251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Google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喜歡用列向量</a:t>
            </a:r>
            <a:r>
              <a: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 (row vector)</a:t>
            </a:r>
            <a:endParaRPr lang="zh-TW" altLang="en-US" sz="22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7" name="幻燈片編號">
            <a:extLst>
              <a:ext uri="{FF2B5EF4-FFF2-40B4-BE49-F238E27FC236}">
                <a16:creationId xmlns:a16="http://schemas.microsoft.com/office/drawing/2014/main" xmlns="" id="{0BCE88D0-81A9-5240-93C3-6758C9DF49F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55549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冒險27</Template>
  <TotalTime>1156</TotalTime>
  <Words>1598</Words>
  <Application>Microsoft Office PowerPoint</Application>
  <PresentationFormat>自訂</PresentationFormat>
  <Paragraphs>127</Paragraphs>
  <Slides>22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22_BasicWhite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a85633pp@gmail.com</dc:creator>
  <cp:lastModifiedBy>chwa</cp:lastModifiedBy>
  <cp:revision>8</cp:revision>
  <dcterms:created xsi:type="dcterms:W3CDTF">2022-10-04T11:22:15Z</dcterms:created>
  <dcterms:modified xsi:type="dcterms:W3CDTF">2022-10-14T07:56:43Z</dcterms:modified>
</cp:coreProperties>
</file>